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30" r:id="rId2"/>
    <p:sldId id="469" r:id="rId3"/>
    <p:sldId id="1086" r:id="rId4"/>
    <p:sldId id="1087" r:id="rId5"/>
    <p:sldId id="1088" r:id="rId6"/>
    <p:sldId id="440" r:id="rId7"/>
    <p:sldId id="257" r:id="rId8"/>
    <p:sldId id="360" r:id="rId9"/>
    <p:sldId id="1085" r:id="rId10"/>
    <p:sldId id="1089" r:id="rId11"/>
    <p:sldId id="444" r:id="rId12"/>
  </p:sldIdLst>
  <p:sldSz cx="12192000" cy="6858000"/>
  <p:notesSz cx="6858000" cy="994568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5AB4"/>
    <a:srgbClr val="000000"/>
    <a:srgbClr val="24B6A5"/>
    <a:srgbClr val="C00C10"/>
    <a:srgbClr val="FF7D7D"/>
    <a:srgbClr val="57D4FF"/>
    <a:srgbClr val="FF7C80"/>
    <a:srgbClr val="00ABE6"/>
    <a:srgbClr val="DA1045"/>
    <a:srgbClr val="EE14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00" autoAdjust="0"/>
    <p:restoredTop sz="92830" autoAdjust="0"/>
  </p:normalViewPr>
  <p:slideViewPr>
    <p:cSldViewPr snapToGrid="0">
      <p:cViewPr varScale="1">
        <p:scale>
          <a:sx n="77" d="100"/>
          <a:sy n="77" d="100"/>
        </p:scale>
        <p:origin x="1099" y="7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4" d="100"/>
          <a:sy n="94" d="100"/>
        </p:scale>
        <p:origin x="360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987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3"/>
            <a:ext cx="2971800" cy="4987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F7FABF-B9FF-4167-B195-DBD6F248C3E4}" type="datetimeFigureOut">
              <a:rPr lang="en-US" smtClean="0"/>
              <a:pPr/>
              <a:t>1/22/2019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6937"/>
            <a:ext cx="2971800" cy="4987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9446937"/>
            <a:ext cx="2971800" cy="4987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B39769-C074-4B0D-B1B8-4ED6B36F2E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9810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11773-1947-4A62-BD48-6278DE622F5D}" type="datetimeFigureOut">
              <a:rPr lang="en-GB" smtClean="0"/>
              <a:pPr/>
              <a:t>22/01/2019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44500" y="1243013"/>
            <a:ext cx="5969000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786366"/>
            <a:ext cx="5486400" cy="39161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6681"/>
            <a:ext cx="2971800" cy="4990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446681"/>
            <a:ext cx="2971800" cy="4990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0BD4E0-92CF-4E05-BB3C-E6CEFB5E893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3"/>
            <a:ext cx="2971800" cy="4987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433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06736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142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5454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3005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1973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56370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5966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5469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0379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2463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324C74-62FF-4934-B30A-325E01A2E420}" type="datetimeFigureOut">
              <a:rPr lang="en-GB" smtClean="0"/>
              <a:pPr/>
              <a:t>22/01/2019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024285-F944-4467-AAE1-B4573B8DDD30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949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0" y="6226650"/>
            <a:ext cx="12189728" cy="0"/>
          </a:xfrm>
          <a:prstGeom prst="line">
            <a:avLst/>
          </a:prstGeom>
          <a:ln w="25400">
            <a:solidFill>
              <a:srgbClr val="9C32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BS int home of openBIM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9839113" y="6350508"/>
            <a:ext cx="2199600" cy="391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411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sz="5000" b="1" dirty="0">
                <a:solidFill>
                  <a:srgbClr val="C00000"/>
                </a:solidFill>
                <a:latin typeface="Arial" pitchFamily="34" charset="0"/>
                <a:ea typeface="+mn-ea"/>
                <a:cs typeface="Arial" pitchFamily="34" charset="0"/>
              </a:rPr>
              <a:t>buildingSMART</a:t>
            </a:r>
            <a:endParaRPr lang="en-GB" sz="5000" b="1" dirty="0">
              <a:solidFill>
                <a:srgbClr val="C00000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/>
          <a:lstStyle/>
          <a:p>
            <a:r>
              <a:rPr lang="en-AU" sz="3200" b="1" dirty="0">
                <a:solidFill>
                  <a:srgbClr val="C00000"/>
                </a:solidFill>
              </a:rPr>
              <a:t>industry solutions organisation</a:t>
            </a:r>
            <a:endParaRPr lang="en-GB" sz="3200" b="1" dirty="0">
              <a:solidFill>
                <a:srgbClr val="C00000"/>
              </a:solidFill>
            </a:endParaRPr>
          </a:p>
          <a:p>
            <a:pPr>
              <a:spcBef>
                <a:spcPts val="4000"/>
              </a:spcBef>
            </a:pPr>
            <a:r>
              <a:rPr lang="en-GB" dirty="0"/>
              <a:t>Jim Plume</a:t>
            </a:r>
          </a:p>
          <a:p>
            <a:r>
              <a:rPr lang="en-GB" dirty="0"/>
              <a:t>Geotechnical Data Standardization Workshop, Paris, 22-24 January 2019</a:t>
            </a:r>
          </a:p>
        </p:txBody>
      </p:sp>
    </p:spTree>
    <p:extLst>
      <p:ext uri="{BB962C8B-B14F-4D97-AF65-F5344CB8AC3E}">
        <p14:creationId xmlns:p14="http://schemas.microsoft.com/office/powerpoint/2010/main" val="1522946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7FBFF-ABDD-4B0A-B345-E38542567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C00000"/>
                </a:solidFill>
              </a:rPr>
              <a:t>Geotechnical Standardization in IFC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DAA165-00E8-41DF-9262-9C8ECCFB8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AU" sz="3600" dirty="0"/>
              <a:t>Part of the IFC Common Schema project</a:t>
            </a:r>
          </a:p>
          <a:p>
            <a:pPr>
              <a:lnSpc>
                <a:spcPct val="150000"/>
              </a:lnSpc>
            </a:pPr>
            <a:r>
              <a:rPr lang="en-AU" sz="3600" dirty="0"/>
              <a:t>Succinct and fit for purpose</a:t>
            </a:r>
          </a:p>
          <a:p>
            <a:pPr>
              <a:lnSpc>
                <a:spcPct val="150000"/>
              </a:lnSpc>
            </a:pPr>
            <a:r>
              <a:rPr lang="en-AU" sz="3600" dirty="0"/>
              <a:t>Recognising the geospatial domains</a:t>
            </a:r>
          </a:p>
          <a:p>
            <a:pPr>
              <a:lnSpc>
                <a:spcPct val="150000"/>
              </a:lnSpc>
            </a:pPr>
            <a:r>
              <a:rPr lang="en-AU" sz="3600" dirty="0"/>
              <a:t>International in scope</a:t>
            </a:r>
          </a:p>
        </p:txBody>
      </p:sp>
    </p:spTree>
    <p:extLst>
      <p:ext uri="{BB962C8B-B14F-4D97-AF65-F5344CB8AC3E}">
        <p14:creationId xmlns:p14="http://schemas.microsoft.com/office/powerpoint/2010/main" val="2191049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BA939E-2603-47B9-ACD4-E8CA6965A232}"/>
              </a:ext>
            </a:extLst>
          </p:cNvPr>
          <p:cNvSpPr txBox="1"/>
          <p:nvPr/>
        </p:nvSpPr>
        <p:spPr>
          <a:xfrm>
            <a:off x="4399574" y="2967335"/>
            <a:ext cx="33928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5400" b="1" dirty="0">
                <a:solidFill>
                  <a:srgbClr val="FF0000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005763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A4CA7AE-236C-42F4-A4DF-005B551AE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400" y="1134952"/>
            <a:ext cx="7891199" cy="50817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C955EE-B97F-45DF-8653-690D3593C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4952"/>
            <a:ext cx="12192000" cy="508176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EA22FDB-B202-4E3F-B148-F0E73163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C00000"/>
                </a:solidFill>
              </a:rPr>
              <a:t>Industry solutions organisation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7580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AD263-231E-400B-B80C-7FDF3ED0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C00000"/>
                </a:solidFill>
              </a:rPr>
              <a:t>User-driven Process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926359-C6B2-415A-BC34-5A45C1F8D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904" y="1188756"/>
            <a:ext cx="10104782" cy="497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867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AC245-0E55-4957-B6F4-324CA14EE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C00000"/>
                </a:solidFill>
              </a:rPr>
              <a:t>bSI Standards Process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8B6154-077B-4C03-8263-C0D50360F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52" y="1293509"/>
            <a:ext cx="10870096" cy="490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03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8EE5C-5D0D-43ED-BCBA-0C19D9293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C00000"/>
                </a:solidFill>
              </a:rPr>
              <a:t>bSI Standards Process Organisation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76381E-87EF-45B5-A536-43EC75DAA9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58"/>
          <a:stretch/>
        </p:blipFill>
        <p:spPr>
          <a:xfrm>
            <a:off x="482048" y="1176043"/>
            <a:ext cx="11227904" cy="489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50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>
                <a:solidFill>
                  <a:srgbClr val="C00000"/>
                </a:solidFill>
                <a:sym typeface="Calibri"/>
              </a:rPr>
              <a:t>Linear Infrastructure Work Program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696" y="965839"/>
            <a:ext cx="9964608" cy="4926322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72DC38-A132-45D8-9B17-8BD52D9C322D}"/>
              </a:ext>
            </a:extLst>
          </p:cNvPr>
          <p:cNvSpPr txBox="1">
            <a:spLocks/>
          </p:cNvSpPr>
          <p:nvPr/>
        </p:nvSpPr>
        <p:spPr>
          <a:xfrm>
            <a:off x="9709079" y="5969285"/>
            <a:ext cx="2482921" cy="19045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en-US" sz="1200" dirty="0"/>
              <a:t>Source: buildingSMART International</a:t>
            </a:r>
          </a:p>
        </p:txBody>
      </p:sp>
    </p:spTree>
    <p:extLst>
      <p:ext uri="{BB962C8B-B14F-4D97-AF65-F5344CB8AC3E}">
        <p14:creationId xmlns:p14="http://schemas.microsoft.com/office/powerpoint/2010/main" val="959772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1">
            <a:extLst>
              <a:ext uri="{FF2B5EF4-FFF2-40B4-BE49-F238E27FC236}">
                <a16:creationId xmlns:a16="http://schemas.microsoft.com/office/drawing/2014/main" id="{528A2BF1-F96F-493A-ADAF-FF9F4AB95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C00000"/>
                </a:solidFill>
              </a:rPr>
              <a:t>ifcRail</a:t>
            </a:r>
            <a:r>
              <a:rPr lang="en-GB" b="1" dirty="0">
                <a:solidFill>
                  <a:srgbClr val="C00000"/>
                </a:solidFill>
              </a:rPr>
              <a:t> Project</a:t>
            </a:r>
          </a:p>
        </p:txBody>
      </p:sp>
      <p:sp>
        <p:nvSpPr>
          <p:cNvPr id="44" name="Footer Placeholder 3">
            <a:extLst>
              <a:ext uri="{FF2B5EF4-FFF2-40B4-BE49-F238E27FC236}">
                <a16:creationId xmlns:a16="http://schemas.microsoft.com/office/drawing/2014/main" id="{D05F1237-BA5D-4617-8A8C-6608122F3DAC}"/>
              </a:ext>
            </a:extLst>
          </p:cNvPr>
          <p:cNvSpPr txBox="1">
            <a:spLocks/>
          </p:cNvSpPr>
          <p:nvPr/>
        </p:nvSpPr>
        <p:spPr>
          <a:xfrm>
            <a:off x="9709079" y="5969285"/>
            <a:ext cx="2482921" cy="19045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en-US" sz="1200" dirty="0"/>
              <a:t>Source: buildingSMART International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FCC04C69-380C-4997-A55F-74E7F529B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650" y="1246705"/>
            <a:ext cx="9100700" cy="472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75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A56524DF-B388-46C9-95FF-D8632DF103F6}"/>
              </a:ext>
            </a:extLst>
          </p:cNvPr>
          <p:cNvSpPr txBox="1">
            <a:spLocks/>
          </p:cNvSpPr>
          <p:nvPr/>
        </p:nvSpPr>
        <p:spPr>
          <a:xfrm>
            <a:off x="9709079" y="5969285"/>
            <a:ext cx="2482921" cy="19045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en-US" sz="1200" dirty="0"/>
              <a:t>Source: buildingSMART International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10CBF8B-C96F-4047-8E91-EBBCFD967A20}"/>
              </a:ext>
            </a:extLst>
          </p:cNvPr>
          <p:cNvGrpSpPr/>
          <p:nvPr/>
        </p:nvGrpSpPr>
        <p:grpSpPr>
          <a:xfrm>
            <a:off x="375639" y="1232898"/>
            <a:ext cx="11440721" cy="4592549"/>
            <a:chOff x="375639" y="1232898"/>
            <a:chExt cx="11440721" cy="4592549"/>
          </a:xfrm>
        </p:grpSpPr>
        <p:pic>
          <p:nvPicPr>
            <p:cNvPr id="12" name="Bildobjekt 11"/>
            <p:cNvPicPr>
              <a:picLocks noChangeAspect="1"/>
            </p:cNvPicPr>
            <p:nvPr/>
          </p:nvPicPr>
          <p:blipFill rotWithShape="1">
            <a:blip r:embed="rId2"/>
            <a:srcRect r="7018" b="12709"/>
            <a:stretch/>
          </p:blipFill>
          <p:spPr>
            <a:xfrm>
              <a:off x="375639" y="1232898"/>
              <a:ext cx="11440721" cy="459254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6CD6932-6CEA-4BA7-BC9B-D578809C8B09}"/>
                </a:ext>
              </a:extLst>
            </p:cNvPr>
            <p:cNvSpPr txBox="1"/>
            <p:nvPr/>
          </p:nvSpPr>
          <p:spPr>
            <a:xfrm>
              <a:off x="601329" y="5498144"/>
              <a:ext cx="132440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050" dirty="0"/>
                <a:t>Original Source: KICT</a:t>
              </a:r>
            </a:p>
          </p:txBody>
        </p:sp>
      </p:grpSp>
      <p:sp>
        <p:nvSpPr>
          <p:cNvPr id="8" name="Title 7">
            <a:extLst>
              <a:ext uri="{FF2B5EF4-FFF2-40B4-BE49-F238E27FC236}">
                <a16:creationId xmlns:a16="http://schemas.microsoft.com/office/drawing/2014/main" id="{84F92FC0-01C0-4F89-A52D-62A183CE6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C00000"/>
                </a:solidFill>
              </a:rPr>
              <a:t>ifcRoad</a:t>
            </a:r>
            <a:r>
              <a:rPr lang="en-GB" b="1" dirty="0">
                <a:solidFill>
                  <a:srgbClr val="C00000"/>
                </a:solidFill>
              </a:rPr>
              <a:t> Project</a:t>
            </a:r>
            <a:endParaRPr lang="en-AU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518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F63944-CB67-4267-80FC-C6AE9147F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>
                <a:solidFill>
                  <a:srgbClr val="C00000"/>
                </a:solidFill>
              </a:rPr>
              <a:t>ifcBridge</a:t>
            </a:r>
            <a:r>
              <a:rPr lang="en-GB" b="1" dirty="0">
                <a:solidFill>
                  <a:srgbClr val="C00000"/>
                </a:solidFill>
              </a:rPr>
              <a:t> Project</a:t>
            </a:r>
            <a:endParaRPr lang="en-AU" b="1" dirty="0">
              <a:solidFill>
                <a:srgbClr val="C00000"/>
              </a:solidFill>
            </a:endParaRPr>
          </a:p>
        </p:txBody>
      </p:sp>
      <p:sp>
        <p:nvSpPr>
          <p:cNvPr id="9" name="Inhaltsplatzhalter 8"/>
          <p:cNvSpPr>
            <a:spLocks noGrp="1"/>
          </p:cNvSpPr>
          <p:nvPr>
            <p:ph idx="4294967295"/>
          </p:nvPr>
        </p:nvSpPr>
        <p:spPr>
          <a:xfrm>
            <a:off x="0" y="2716213"/>
            <a:ext cx="2232025" cy="1630362"/>
          </a:xfrm>
          <a:prstGeom prst="rect">
            <a:avLst/>
          </a:prstGeom>
        </p:spPr>
        <p:txBody>
          <a:bodyPr/>
          <a:lstStyle/>
          <a:p>
            <a:r>
              <a:rPr lang="en-GB" sz="2000" dirty="0"/>
              <a:t>Carried Elements</a:t>
            </a:r>
          </a:p>
          <a:p>
            <a:r>
              <a:rPr lang="en-GB" sz="2000" dirty="0"/>
              <a:t>Superstructure</a:t>
            </a:r>
          </a:p>
          <a:p>
            <a:r>
              <a:rPr lang="en-GB" sz="2000" dirty="0"/>
              <a:t>Substructure</a:t>
            </a:r>
          </a:p>
          <a:p>
            <a:r>
              <a:rPr lang="en-GB" sz="2000" dirty="0"/>
              <a:t>Temporary works</a:t>
            </a:r>
          </a:p>
          <a:p>
            <a:endParaRPr lang="en-GB" sz="20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703B551-08A8-4164-8F50-91B5B8D2D9AD}"/>
              </a:ext>
            </a:extLst>
          </p:cNvPr>
          <p:cNvGrpSpPr/>
          <p:nvPr/>
        </p:nvGrpSpPr>
        <p:grpSpPr>
          <a:xfrm>
            <a:off x="2485270" y="1397285"/>
            <a:ext cx="9455062" cy="4604597"/>
            <a:chOff x="1988000" y="2234511"/>
            <a:chExt cx="8216000" cy="4001176"/>
          </a:xfrm>
        </p:grpSpPr>
        <p:grpSp>
          <p:nvGrpSpPr>
            <p:cNvPr id="6" name="Groupe 54"/>
            <p:cNvGrpSpPr/>
            <p:nvPr/>
          </p:nvGrpSpPr>
          <p:grpSpPr>
            <a:xfrm>
              <a:off x="1988000" y="2909122"/>
              <a:ext cx="8216000" cy="2319152"/>
              <a:chOff x="395536" y="2276872"/>
              <a:chExt cx="8216000" cy="2319152"/>
            </a:xfrm>
          </p:grpSpPr>
          <p:sp>
            <p:nvSpPr>
              <p:cNvPr id="7" name="Rectangle 8"/>
              <p:cNvSpPr/>
              <p:nvPr/>
            </p:nvSpPr>
            <p:spPr>
              <a:xfrm>
                <a:off x="1201456" y="2376312"/>
                <a:ext cx="6624736" cy="206880"/>
              </a:xfrm>
              <a:prstGeom prst="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" name="Rectangle 9"/>
              <p:cNvSpPr/>
              <p:nvPr/>
            </p:nvSpPr>
            <p:spPr>
              <a:xfrm>
                <a:off x="7385000" y="2655200"/>
                <a:ext cx="1214992" cy="828664"/>
              </a:xfrm>
              <a:custGeom>
                <a:avLst/>
                <a:gdLst>
                  <a:gd name="connsiteX0" fmla="*/ 0 w 1224136"/>
                  <a:gd name="connsiteY0" fmla="*/ 0 h 792088"/>
                  <a:gd name="connsiteX1" fmla="*/ 1224136 w 1224136"/>
                  <a:gd name="connsiteY1" fmla="*/ 0 h 792088"/>
                  <a:gd name="connsiteX2" fmla="*/ 1224136 w 1224136"/>
                  <a:gd name="connsiteY2" fmla="*/ 792088 h 792088"/>
                  <a:gd name="connsiteX3" fmla="*/ 0 w 1224136"/>
                  <a:gd name="connsiteY3" fmla="*/ 792088 h 792088"/>
                  <a:gd name="connsiteX4" fmla="*/ 0 w 1224136"/>
                  <a:gd name="connsiteY4" fmla="*/ 0 h 792088"/>
                  <a:gd name="connsiteX0" fmla="*/ 0 w 1224136"/>
                  <a:gd name="connsiteY0" fmla="*/ 0 h 792088"/>
                  <a:gd name="connsiteX1" fmla="*/ 1224136 w 1224136"/>
                  <a:gd name="connsiteY1" fmla="*/ 0 h 792088"/>
                  <a:gd name="connsiteX2" fmla="*/ 282304 w 1224136"/>
                  <a:gd name="connsiteY2" fmla="*/ 792088 h 792088"/>
                  <a:gd name="connsiteX3" fmla="*/ 0 w 1224136"/>
                  <a:gd name="connsiteY3" fmla="*/ 792088 h 792088"/>
                  <a:gd name="connsiteX4" fmla="*/ 0 w 1224136"/>
                  <a:gd name="connsiteY4" fmla="*/ 0 h 792088"/>
                  <a:gd name="connsiteX0" fmla="*/ 0 w 1224136"/>
                  <a:gd name="connsiteY0" fmla="*/ 0 h 792088"/>
                  <a:gd name="connsiteX1" fmla="*/ 1224136 w 1224136"/>
                  <a:gd name="connsiteY1" fmla="*/ 0 h 792088"/>
                  <a:gd name="connsiteX2" fmla="*/ 282304 w 1224136"/>
                  <a:gd name="connsiteY2" fmla="*/ 792088 h 792088"/>
                  <a:gd name="connsiteX3" fmla="*/ 0 w 1224136"/>
                  <a:gd name="connsiteY3" fmla="*/ 792088 h 792088"/>
                  <a:gd name="connsiteX4" fmla="*/ 0 w 1224136"/>
                  <a:gd name="connsiteY4" fmla="*/ 0 h 792088"/>
                  <a:gd name="connsiteX0" fmla="*/ 0 w 1224136"/>
                  <a:gd name="connsiteY0" fmla="*/ 0 h 792088"/>
                  <a:gd name="connsiteX1" fmla="*/ 1224136 w 1224136"/>
                  <a:gd name="connsiteY1" fmla="*/ 0 h 792088"/>
                  <a:gd name="connsiteX2" fmla="*/ 282304 w 1224136"/>
                  <a:gd name="connsiteY2" fmla="*/ 792088 h 792088"/>
                  <a:gd name="connsiteX3" fmla="*/ 0 w 1224136"/>
                  <a:gd name="connsiteY3" fmla="*/ 792088 h 792088"/>
                  <a:gd name="connsiteX4" fmla="*/ 0 w 1224136"/>
                  <a:gd name="connsiteY4" fmla="*/ 0 h 792088"/>
                  <a:gd name="connsiteX0" fmla="*/ 0 w 1224136"/>
                  <a:gd name="connsiteY0" fmla="*/ 0 h 828664"/>
                  <a:gd name="connsiteX1" fmla="*/ 1224136 w 1224136"/>
                  <a:gd name="connsiteY1" fmla="*/ 0 h 828664"/>
                  <a:gd name="connsiteX2" fmla="*/ 282304 w 1224136"/>
                  <a:gd name="connsiteY2" fmla="*/ 792088 h 828664"/>
                  <a:gd name="connsiteX3" fmla="*/ 0 w 1224136"/>
                  <a:gd name="connsiteY3" fmla="*/ 828664 h 828664"/>
                  <a:gd name="connsiteX4" fmla="*/ 0 w 1224136"/>
                  <a:gd name="connsiteY4" fmla="*/ 0 h 828664"/>
                  <a:gd name="connsiteX0" fmla="*/ 0 w 1224136"/>
                  <a:gd name="connsiteY0" fmla="*/ 0 h 828664"/>
                  <a:gd name="connsiteX1" fmla="*/ 1224136 w 1224136"/>
                  <a:gd name="connsiteY1" fmla="*/ 0 h 828664"/>
                  <a:gd name="connsiteX2" fmla="*/ 309736 w 1224136"/>
                  <a:gd name="connsiteY2" fmla="*/ 819520 h 828664"/>
                  <a:gd name="connsiteX3" fmla="*/ 0 w 1224136"/>
                  <a:gd name="connsiteY3" fmla="*/ 828664 h 828664"/>
                  <a:gd name="connsiteX4" fmla="*/ 0 w 1224136"/>
                  <a:gd name="connsiteY4" fmla="*/ 0 h 828664"/>
                  <a:gd name="connsiteX0" fmla="*/ 0 w 1214992"/>
                  <a:gd name="connsiteY0" fmla="*/ 0 h 828664"/>
                  <a:gd name="connsiteX1" fmla="*/ 1214992 w 1214992"/>
                  <a:gd name="connsiteY1" fmla="*/ 18288 h 828664"/>
                  <a:gd name="connsiteX2" fmla="*/ 309736 w 1214992"/>
                  <a:gd name="connsiteY2" fmla="*/ 819520 h 828664"/>
                  <a:gd name="connsiteX3" fmla="*/ 0 w 1214992"/>
                  <a:gd name="connsiteY3" fmla="*/ 828664 h 828664"/>
                  <a:gd name="connsiteX4" fmla="*/ 0 w 1214992"/>
                  <a:gd name="connsiteY4" fmla="*/ 0 h 828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14992" h="828664">
                    <a:moveTo>
                      <a:pt x="0" y="0"/>
                    </a:moveTo>
                    <a:lnTo>
                      <a:pt x="1214992" y="18288"/>
                    </a:lnTo>
                    <a:cubicBezTo>
                      <a:pt x="901048" y="282317"/>
                      <a:pt x="1263760" y="25139"/>
                      <a:pt x="309736" y="819520"/>
                    </a:cubicBezTo>
                    <a:lnTo>
                      <a:pt x="0" y="828664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" name="Rectangle 11"/>
              <p:cNvSpPr/>
              <p:nvPr/>
            </p:nvSpPr>
            <p:spPr>
              <a:xfrm>
                <a:off x="5521936" y="2655200"/>
                <a:ext cx="216024" cy="36004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Trapèze 12"/>
              <p:cNvSpPr/>
              <p:nvPr/>
            </p:nvSpPr>
            <p:spPr>
              <a:xfrm>
                <a:off x="5413352" y="3015240"/>
                <a:ext cx="432048" cy="504056"/>
              </a:xfrm>
              <a:prstGeom prst="trapezoi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3" name="Rectangle 13"/>
              <p:cNvSpPr/>
              <p:nvPr/>
            </p:nvSpPr>
            <p:spPr>
              <a:xfrm>
                <a:off x="5233904" y="3519296"/>
                <a:ext cx="792088" cy="216024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4" name="Rectangle 14"/>
              <p:cNvSpPr/>
              <p:nvPr/>
            </p:nvSpPr>
            <p:spPr>
              <a:xfrm>
                <a:off x="5305912" y="3735320"/>
                <a:ext cx="107440" cy="648072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5"/>
              <p:cNvSpPr/>
              <p:nvPr/>
            </p:nvSpPr>
            <p:spPr>
              <a:xfrm>
                <a:off x="5584800" y="3735320"/>
                <a:ext cx="107440" cy="648072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6"/>
              <p:cNvSpPr/>
              <p:nvPr/>
            </p:nvSpPr>
            <p:spPr>
              <a:xfrm>
                <a:off x="5846544" y="3735320"/>
                <a:ext cx="107440" cy="648072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7"/>
              <p:cNvSpPr/>
              <p:nvPr/>
            </p:nvSpPr>
            <p:spPr>
              <a:xfrm>
                <a:off x="3289688" y="2655200"/>
                <a:ext cx="216024" cy="36004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Trapèze 18"/>
              <p:cNvSpPr/>
              <p:nvPr/>
            </p:nvSpPr>
            <p:spPr>
              <a:xfrm>
                <a:off x="3181104" y="3015240"/>
                <a:ext cx="432048" cy="504056"/>
              </a:xfrm>
              <a:prstGeom prst="trapezoi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9"/>
              <p:cNvSpPr/>
              <p:nvPr/>
            </p:nvSpPr>
            <p:spPr>
              <a:xfrm>
                <a:off x="3001656" y="3519296"/>
                <a:ext cx="792088" cy="216024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Rectangle 20"/>
              <p:cNvSpPr/>
              <p:nvPr/>
            </p:nvSpPr>
            <p:spPr>
              <a:xfrm>
                <a:off x="3073664" y="3735320"/>
                <a:ext cx="107440" cy="648072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1" name="Rectangle 21"/>
              <p:cNvSpPr/>
              <p:nvPr/>
            </p:nvSpPr>
            <p:spPr>
              <a:xfrm>
                <a:off x="3352552" y="3735320"/>
                <a:ext cx="107440" cy="648072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" name="Rectangle 22"/>
              <p:cNvSpPr/>
              <p:nvPr/>
            </p:nvSpPr>
            <p:spPr>
              <a:xfrm>
                <a:off x="3614296" y="3735320"/>
                <a:ext cx="107440" cy="648072"/>
              </a:xfrm>
              <a:prstGeom prst="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Rectangle 23"/>
              <p:cNvSpPr/>
              <p:nvPr/>
            </p:nvSpPr>
            <p:spPr>
              <a:xfrm>
                <a:off x="409368" y="2655200"/>
                <a:ext cx="1224136" cy="801232"/>
              </a:xfrm>
              <a:custGeom>
                <a:avLst/>
                <a:gdLst>
                  <a:gd name="connsiteX0" fmla="*/ 0 w 1224136"/>
                  <a:gd name="connsiteY0" fmla="*/ 0 h 792088"/>
                  <a:gd name="connsiteX1" fmla="*/ 1224136 w 1224136"/>
                  <a:gd name="connsiteY1" fmla="*/ 0 h 792088"/>
                  <a:gd name="connsiteX2" fmla="*/ 1224136 w 1224136"/>
                  <a:gd name="connsiteY2" fmla="*/ 792088 h 792088"/>
                  <a:gd name="connsiteX3" fmla="*/ 0 w 1224136"/>
                  <a:gd name="connsiteY3" fmla="*/ 792088 h 792088"/>
                  <a:gd name="connsiteX4" fmla="*/ 0 w 1224136"/>
                  <a:gd name="connsiteY4" fmla="*/ 0 h 792088"/>
                  <a:gd name="connsiteX0" fmla="*/ 0 w 1224136"/>
                  <a:gd name="connsiteY0" fmla="*/ 0 h 810376"/>
                  <a:gd name="connsiteX1" fmla="*/ 1224136 w 1224136"/>
                  <a:gd name="connsiteY1" fmla="*/ 0 h 810376"/>
                  <a:gd name="connsiteX2" fmla="*/ 1224136 w 1224136"/>
                  <a:gd name="connsiteY2" fmla="*/ 792088 h 810376"/>
                  <a:gd name="connsiteX3" fmla="*/ 969264 w 1224136"/>
                  <a:gd name="connsiteY3" fmla="*/ 810376 h 810376"/>
                  <a:gd name="connsiteX4" fmla="*/ 0 w 1224136"/>
                  <a:gd name="connsiteY4" fmla="*/ 0 h 810376"/>
                  <a:gd name="connsiteX0" fmla="*/ 0 w 1224136"/>
                  <a:gd name="connsiteY0" fmla="*/ 0 h 792088"/>
                  <a:gd name="connsiteX1" fmla="*/ 1224136 w 1224136"/>
                  <a:gd name="connsiteY1" fmla="*/ 0 h 792088"/>
                  <a:gd name="connsiteX2" fmla="*/ 1224136 w 1224136"/>
                  <a:gd name="connsiteY2" fmla="*/ 792088 h 792088"/>
                  <a:gd name="connsiteX3" fmla="*/ 950976 w 1224136"/>
                  <a:gd name="connsiteY3" fmla="*/ 782944 h 792088"/>
                  <a:gd name="connsiteX4" fmla="*/ 0 w 1224136"/>
                  <a:gd name="connsiteY4" fmla="*/ 0 h 792088"/>
                  <a:gd name="connsiteX0" fmla="*/ 0 w 1224136"/>
                  <a:gd name="connsiteY0" fmla="*/ 0 h 801232"/>
                  <a:gd name="connsiteX1" fmla="*/ 1224136 w 1224136"/>
                  <a:gd name="connsiteY1" fmla="*/ 0 h 801232"/>
                  <a:gd name="connsiteX2" fmla="*/ 1224136 w 1224136"/>
                  <a:gd name="connsiteY2" fmla="*/ 792088 h 801232"/>
                  <a:gd name="connsiteX3" fmla="*/ 950976 w 1224136"/>
                  <a:gd name="connsiteY3" fmla="*/ 801232 h 801232"/>
                  <a:gd name="connsiteX4" fmla="*/ 0 w 1224136"/>
                  <a:gd name="connsiteY4" fmla="*/ 0 h 8012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4136" h="801232">
                    <a:moveTo>
                      <a:pt x="0" y="0"/>
                    </a:moveTo>
                    <a:lnTo>
                      <a:pt x="1224136" y="0"/>
                    </a:lnTo>
                    <a:lnTo>
                      <a:pt x="1224136" y="792088"/>
                    </a:lnTo>
                    <a:lnTo>
                      <a:pt x="950976" y="80123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Forme libre 25"/>
              <p:cNvSpPr/>
              <p:nvPr/>
            </p:nvSpPr>
            <p:spPr>
              <a:xfrm>
                <a:off x="397880" y="2657496"/>
                <a:ext cx="8211312" cy="1938528"/>
              </a:xfrm>
              <a:custGeom>
                <a:avLst/>
                <a:gdLst>
                  <a:gd name="connsiteX0" fmla="*/ 0 w 8211312"/>
                  <a:gd name="connsiteY0" fmla="*/ 0 h 1938528"/>
                  <a:gd name="connsiteX1" fmla="*/ 0 w 8211312"/>
                  <a:gd name="connsiteY1" fmla="*/ 0 h 1938528"/>
                  <a:gd name="connsiteX2" fmla="*/ 274320 w 8211312"/>
                  <a:gd name="connsiteY2" fmla="*/ 9144 h 1938528"/>
                  <a:gd name="connsiteX3" fmla="*/ 283464 w 8211312"/>
                  <a:gd name="connsiteY3" fmla="*/ 9144 h 1938528"/>
                  <a:gd name="connsiteX4" fmla="*/ 1243584 w 8211312"/>
                  <a:gd name="connsiteY4" fmla="*/ 786384 h 1938528"/>
                  <a:gd name="connsiteX5" fmla="*/ 1655064 w 8211312"/>
                  <a:gd name="connsiteY5" fmla="*/ 978408 h 1938528"/>
                  <a:gd name="connsiteX6" fmla="*/ 2276856 w 8211312"/>
                  <a:gd name="connsiteY6" fmla="*/ 1051560 h 1938528"/>
                  <a:gd name="connsiteX7" fmla="*/ 2670048 w 8211312"/>
                  <a:gd name="connsiteY7" fmla="*/ 1051560 h 1938528"/>
                  <a:gd name="connsiteX8" fmla="*/ 3986784 w 8211312"/>
                  <a:gd name="connsiteY8" fmla="*/ 1033272 h 1938528"/>
                  <a:gd name="connsiteX9" fmla="*/ 4910328 w 8211312"/>
                  <a:gd name="connsiteY9" fmla="*/ 1033272 h 1938528"/>
                  <a:gd name="connsiteX10" fmla="*/ 5742432 w 8211312"/>
                  <a:gd name="connsiteY10" fmla="*/ 1060704 h 1938528"/>
                  <a:gd name="connsiteX11" fmla="*/ 6080760 w 8211312"/>
                  <a:gd name="connsiteY11" fmla="*/ 1033272 h 1938528"/>
                  <a:gd name="connsiteX12" fmla="*/ 6656832 w 8211312"/>
                  <a:gd name="connsiteY12" fmla="*/ 941832 h 1938528"/>
                  <a:gd name="connsiteX13" fmla="*/ 7013448 w 8211312"/>
                  <a:gd name="connsiteY13" fmla="*/ 804672 h 1938528"/>
                  <a:gd name="connsiteX14" fmla="*/ 7232904 w 8211312"/>
                  <a:gd name="connsiteY14" fmla="*/ 539496 h 1938528"/>
                  <a:gd name="connsiteX15" fmla="*/ 7543800 w 8211312"/>
                  <a:gd name="connsiteY15" fmla="*/ 182880 h 1938528"/>
                  <a:gd name="connsiteX16" fmla="*/ 7836408 w 8211312"/>
                  <a:gd name="connsiteY16" fmla="*/ 36576 h 1938528"/>
                  <a:gd name="connsiteX17" fmla="*/ 8211312 w 8211312"/>
                  <a:gd name="connsiteY17" fmla="*/ 27432 h 1938528"/>
                  <a:gd name="connsiteX18" fmla="*/ 8211312 w 8211312"/>
                  <a:gd name="connsiteY18" fmla="*/ 1929384 h 1938528"/>
                  <a:gd name="connsiteX19" fmla="*/ 27432 w 8211312"/>
                  <a:gd name="connsiteY19" fmla="*/ 1938528 h 1938528"/>
                  <a:gd name="connsiteX20" fmla="*/ 0 w 8211312"/>
                  <a:gd name="connsiteY20" fmla="*/ 0 h 19385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211312" h="1938528">
                    <a:moveTo>
                      <a:pt x="0" y="0"/>
                    </a:moveTo>
                    <a:lnTo>
                      <a:pt x="0" y="0"/>
                    </a:lnTo>
                    <a:cubicBezTo>
                      <a:pt x="145913" y="16213"/>
                      <a:pt x="54695" y="9144"/>
                      <a:pt x="274320" y="9144"/>
                    </a:cubicBezTo>
                    <a:lnTo>
                      <a:pt x="283464" y="9144"/>
                    </a:lnTo>
                    <a:lnTo>
                      <a:pt x="1243584" y="786384"/>
                    </a:lnTo>
                    <a:lnTo>
                      <a:pt x="1655064" y="978408"/>
                    </a:lnTo>
                    <a:lnTo>
                      <a:pt x="2276856" y="1051560"/>
                    </a:lnTo>
                    <a:lnTo>
                      <a:pt x="2670048" y="1051560"/>
                    </a:lnTo>
                    <a:lnTo>
                      <a:pt x="3986784" y="1033272"/>
                    </a:lnTo>
                    <a:lnTo>
                      <a:pt x="4910328" y="1033272"/>
                    </a:lnTo>
                    <a:lnTo>
                      <a:pt x="5742432" y="1060704"/>
                    </a:lnTo>
                    <a:lnTo>
                      <a:pt x="6080760" y="1033272"/>
                    </a:lnTo>
                    <a:lnTo>
                      <a:pt x="6656832" y="941832"/>
                    </a:lnTo>
                    <a:lnTo>
                      <a:pt x="7013448" y="804672"/>
                    </a:lnTo>
                    <a:lnTo>
                      <a:pt x="7232904" y="539496"/>
                    </a:lnTo>
                    <a:lnTo>
                      <a:pt x="7543800" y="182880"/>
                    </a:lnTo>
                    <a:lnTo>
                      <a:pt x="7836408" y="36576"/>
                    </a:lnTo>
                    <a:lnTo>
                      <a:pt x="8211312" y="27432"/>
                    </a:lnTo>
                    <a:lnTo>
                      <a:pt x="8211312" y="1929384"/>
                    </a:lnTo>
                    <a:lnTo>
                      <a:pt x="27432" y="193852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>
                  <a:alpha val="34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Rectangle 26"/>
              <p:cNvSpPr/>
              <p:nvPr/>
            </p:nvSpPr>
            <p:spPr>
              <a:xfrm>
                <a:off x="7856468" y="2367168"/>
                <a:ext cx="755068" cy="2983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Rectangle 27"/>
              <p:cNvSpPr/>
              <p:nvPr/>
            </p:nvSpPr>
            <p:spPr>
              <a:xfrm>
                <a:off x="395536" y="2364798"/>
                <a:ext cx="755068" cy="29839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8"/>
              <p:cNvSpPr/>
              <p:nvPr/>
            </p:nvSpPr>
            <p:spPr>
              <a:xfrm>
                <a:off x="3352552" y="2574048"/>
                <a:ext cx="107440" cy="8000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9"/>
              <p:cNvSpPr/>
              <p:nvPr/>
            </p:nvSpPr>
            <p:spPr>
              <a:xfrm>
                <a:off x="5582504" y="2591216"/>
                <a:ext cx="107440" cy="8000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30"/>
              <p:cNvSpPr/>
              <p:nvPr/>
            </p:nvSpPr>
            <p:spPr>
              <a:xfrm>
                <a:off x="7574736" y="2583192"/>
                <a:ext cx="107440" cy="8000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31"/>
              <p:cNvSpPr/>
              <p:nvPr/>
            </p:nvSpPr>
            <p:spPr>
              <a:xfrm>
                <a:off x="1345472" y="2583192"/>
                <a:ext cx="107440" cy="8000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2"/>
              <p:cNvSpPr/>
              <p:nvPr/>
            </p:nvSpPr>
            <p:spPr>
              <a:xfrm>
                <a:off x="395536" y="2276872"/>
                <a:ext cx="8213656" cy="69638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32" name="ZoneTexte 34"/>
            <p:cNvSpPr txBox="1"/>
            <p:nvPr/>
          </p:nvSpPr>
          <p:spPr>
            <a:xfrm>
              <a:off x="5291224" y="2234511"/>
              <a:ext cx="20516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/>
                <a:t>Carried</a:t>
              </a:r>
              <a:r>
                <a:rPr lang="fr-FR" dirty="0"/>
                <a:t> system</a:t>
              </a:r>
            </a:p>
          </p:txBody>
        </p:sp>
        <p:sp>
          <p:nvSpPr>
            <p:cNvPr id="33" name="ZoneTexte 35"/>
            <p:cNvSpPr txBox="1"/>
            <p:nvPr/>
          </p:nvSpPr>
          <p:spPr>
            <a:xfrm>
              <a:off x="5094106" y="3575507"/>
              <a:ext cx="22807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/>
                <a:t>Supporting</a:t>
              </a:r>
              <a:r>
                <a:rPr lang="fr-FR" dirty="0"/>
                <a:t> system</a:t>
              </a:r>
            </a:p>
          </p:txBody>
        </p:sp>
        <p:sp>
          <p:nvSpPr>
            <p:cNvPr id="34" name="ZoneTexte 36"/>
            <p:cNvSpPr txBox="1"/>
            <p:nvPr/>
          </p:nvSpPr>
          <p:spPr>
            <a:xfrm>
              <a:off x="2504512" y="5581475"/>
              <a:ext cx="2390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/>
                <a:t>Load-bearing</a:t>
              </a:r>
              <a:r>
                <a:rPr lang="fr-FR" dirty="0"/>
                <a:t> system</a:t>
              </a:r>
            </a:p>
          </p:txBody>
        </p:sp>
        <p:cxnSp>
          <p:nvCxnSpPr>
            <p:cNvPr id="35" name="Connecteur droit avec flèche 38"/>
            <p:cNvCxnSpPr>
              <a:endCxn id="7" idx="2"/>
            </p:cNvCxnSpPr>
            <p:nvPr/>
          </p:nvCxnSpPr>
          <p:spPr>
            <a:xfrm flipH="1" flipV="1">
              <a:off x="6106288" y="3215442"/>
              <a:ext cx="115718" cy="432048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cteur droit avec flèche 41"/>
            <p:cNvCxnSpPr/>
            <p:nvPr/>
          </p:nvCxnSpPr>
          <p:spPr>
            <a:xfrm flipH="1">
              <a:off x="5011193" y="2592181"/>
              <a:ext cx="477905" cy="294160"/>
            </a:xfrm>
            <a:prstGeom prst="straightConnector1">
              <a:avLst/>
            </a:prstGeom>
            <a:ln w="508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cteur droit avec flèche 43"/>
            <p:cNvCxnSpPr>
              <a:stCxn id="34" idx="0"/>
            </p:cNvCxnSpPr>
            <p:nvPr/>
          </p:nvCxnSpPr>
          <p:spPr>
            <a:xfrm flipV="1">
              <a:off x="3699561" y="3504355"/>
              <a:ext cx="1126897" cy="2077120"/>
            </a:xfrm>
            <a:prstGeom prst="straightConnector1">
              <a:avLst/>
            </a:prstGeom>
            <a:ln w="50800">
              <a:solidFill>
                <a:srgbClr val="DC911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eur droit avec flèche 47"/>
            <p:cNvCxnSpPr>
              <a:stCxn id="34" idx="0"/>
            </p:cNvCxnSpPr>
            <p:nvPr/>
          </p:nvCxnSpPr>
          <p:spPr>
            <a:xfrm flipH="1" flipV="1">
              <a:off x="3318286" y="3689021"/>
              <a:ext cx="381274" cy="1892454"/>
            </a:xfrm>
            <a:prstGeom prst="straightConnector1">
              <a:avLst/>
            </a:prstGeom>
            <a:ln w="50800">
              <a:solidFill>
                <a:srgbClr val="DC911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eur droit avec flèche 55"/>
            <p:cNvCxnSpPr/>
            <p:nvPr/>
          </p:nvCxnSpPr>
          <p:spPr>
            <a:xfrm flipH="1" flipV="1">
              <a:off x="5398665" y="4806320"/>
              <a:ext cx="542289" cy="857950"/>
            </a:xfrm>
            <a:prstGeom prst="straightConnector1">
              <a:avLst/>
            </a:prstGeom>
            <a:ln w="50800">
              <a:solidFill>
                <a:srgbClr val="0070C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ZoneTexte 57"/>
            <p:cNvSpPr txBox="1"/>
            <p:nvPr/>
          </p:nvSpPr>
          <p:spPr>
            <a:xfrm>
              <a:off x="5579256" y="5589475"/>
              <a:ext cx="22538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err="1"/>
                <a:t>Foundation</a:t>
              </a:r>
              <a:r>
                <a:rPr lang="fr-FR" dirty="0"/>
                <a:t> system</a:t>
              </a:r>
            </a:p>
          </p:txBody>
        </p:sp>
        <p:sp>
          <p:nvSpPr>
            <p:cNvPr id="41" name="ZoneTexte 37"/>
            <p:cNvSpPr txBox="1"/>
            <p:nvPr/>
          </p:nvSpPr>
          <p:spPr>
            <a:xfrm>
              <a:off x="5239160" y="3812387"/>
              <a:ext cx="22807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(Superstructure)</a:t>
              </a:r>
            </a:p>
          </p:txBody>
        </p:sp>
        <p:sp>
          <p:nvSpPr>
            <p:cNvPr id="42" name="ZoneTexte 39"/>
            <p:cNvSpPr txBox="1"/>
            <p:nvPr/>
          </p:nvSpPr>
          <p:spPr>
            <a:xfrm>
              <a:off x="2676760" y="5866355"/>
              <a:ext cx="22807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(Substructure)</a:t>
              </a:r>
            </a:p>
          </p:txBody>
        </p:sp>
        <p:sp>
          <p:nvSpPr>
            <p:cNvPr id="3" name="Textfeld 2"/>
            <p:cNvSpPr txBox="1"/>
            <p:nvPr/>
          </p:nvSpPr>
          <p:spPr>
            <a:xfrm>
              <a:off x="9246363" y="5316482"/>
              <a:ext cx="946093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900" dirty="0"/>
                <a:t>(</a:t>
              </a:r>
              <a:r>
                <a:rPr lang="de-DE" sz="900" dirty="0" err="1"/>
                <a:t>MINnD</a:t>
              </a:r>
              <a:r>
                <a:rPr lang="de-DE" sz="900" dirty="0"/>
                <a:t> Project)</a:t>
              </a:r>
            </a:p>
          </p:txBody>
        </p:sp>
      </p:grpSp>
      <p:sp>
        <p:nvSpPr>
          <p:cNvPr id="44" name="Footer Placeholder 3">
            <a:extLst>
              <a:ext uri="{FF2B5EF4-FFF2-40B4-BE49-F238E27FC236}">
                <a16:creationId xmlns:a16="http://schemas.microsoft.com/office/drawing/2014/main" id="{D05F1237-BA5D-4617-8A8C-6608122F3DAC}"/>
              </a:ext>
            </a:extLst>
          </p:cNvPr>
          <p:cNvSpPr txBox="1">
            <a:spLocks/>
          </p:cNvSpPr>
          <p:nvPr/>
        </p:nvSpPr>
        <p:spPr>
          <a:xfrm>
            <a:off x="9709079" y="5969285"/>
            <a:ext cx="2482921" cy="190452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en-US" sz="1200" dirty="0"/>
              <a:t>Source: buildingSMART International</a:t>
            </a:r>
          </a:p>
        </p:txBody>
      </p:sp>
    </p:spTree>
    <p:extLst>
      <p:ext uri="{BB962C8B-B14F-4D97-AF65-F5344CB8AC3E}">
        <p14:creationId xmlns:p14="http://schemas.microsoft.com/office/powerpoint/2010/main" val="3983552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6194</TotalTime>
  <Words>108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buildingSMART</vt:lpstr>
      <vt:lpstr>Industry solutions organisation</vt:lpstr>
      <vt:lpstr>User-driven Process</vt:lpstr>
      <vt:lpstr>bSI Standards Process</vt:lpstr>
      <vt:lpstr>bSI Standards Process Organisation</vt:lpstr>
      <vt:lpstr>Linear Infrastructure Work Program</vt:lpstr>
      <vt:lpstr>ifcRail Project</vt:lpstr>
      <vt:lpstr>ifcRoad Project</vt:lpstr>
      <vt:lpstr>ifcBridge Project</vt:lpstr>
      <vt:lpstr>Geotechnical Standardization in IFC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Petrie</dc:creator>
  <cp:lastModifiedBy>Jim Plume</cp:lastModifiedBy>
  <cp:revision>429</cp:revision>
  <cp:lastPrinted>2015-06-29T20:12:57Z</cp:lastPrinted>
  <dcterms:created xsi:type="dcterms:W3CDTF">2014-07-18T11:44:31Z</dcterms:created>
  <dcterms:modified xsi:type="dcterms:W3CDTF">2019-01-22T05:16:51Z</dcterms:modified>
</cp:coreProperties>
</file>

<file path=docProps/thumbnail.jpeg>
</file>